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Вы часто перемещаете грузы через таможенные посты РК?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 Ваш взгляд, могли бы Вы пройти пост без уплаты неофициальных платежей?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но мне надо быстрее</c:v>
                </c:pt>
                <c:pt idx="1">
                  <c:v>Без уплаты не пропустят</c:v>
                </c:pt>
                <c:pt idx="2">
                  <c:v>Нет, но мне так выходит дешевле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55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Приходилось</a:t>
            </a:r>
            <a:r>
              <a:rPr lang="ru-RU" baseline="0" dirty="0" smtClean="0"/>
              <a:t> ли Вам платить неофициально деньги на посту</a:t>
            </a:r>
            <a:r>
              <a:rPr lang="ru-RU" dirty="0" smtClean="0"/>
              <a:t>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На какой границе Вам приходилось платить неофициально деньги?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 КНР</c:v>
                </c:pt>
                <c:pt idx="1">
                  <c:v>с Рузб</c:v>
                </c:pt>
                <c:pt idx="2">
                  <c:v>с другими (КР, РФ)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49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При каких операциях Вам приходилось</a:t>
            </a:r>
            <a:r>
              <a:rPr lang="ru-RU" baseline="0" dirty="0" smtClean="0"/>
              <a:t> оплачивать неофициальные платежи</a:t>
            </a:r>
            <a:r>
              <a:rPr lang="ru-RU" dirty="0" smtClean="0"/>
              <a:t>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Импорт</c:v>
                </c:pt>
                <c:pt idx="1">
                  <c:v>Экспорт</c:v>
                </c:pt>
                <c:pt idx="2">
                  <c:v>Транзит</c:v>
                </c:pt>
                <c:pt idx="3">
                  <c:v>Внутренний транзит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27</c:v>
                </c:pt>
                <c:pt idx="2">
                  <c:v>31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9978544"/>
        <c:axId val="349982464"/>
      </c:barChart>
      <c:valAx>
        <c:axId val="349982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978544"/>
        <c:crosses val="autoZero"/>
        <c:crossBetween val="between"/>
      </c:valAx>
      <c:catAx>
        <c:axId val="34997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9824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На каких таможенных постах Вы сталкивались с необходимостью оплаты неофициальных платежей?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Автомобильные</c:v>
                </c:pt>
                <c:pt idx="1">
                  <c:v>Железнодорожные</c:v>
                </c:pt>
                <c:pt idx="2">
                  <c:v>Морские</c:v>
                </c:pt>
                <c:pt idx="3">
                  <c:v>Воздушные</c:v>
                </c:pt>
                <c:pt idx="4">
                  <c:v>Пешеходные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</c:v>
                </c:pt>
                <c:pt idx="1">
                  <c:v>30</c:v>
                </c:pt>
                <c:pt idx="2">
                  <c:v>7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5974656"/>
        <c:axId val="295057632"/>
      </c:barChart>
      <c:valAx>
        <c:axId val="295057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974656"/>
        <c:crosses val="autoZero"/>
        <c:crossBetween val="between"/>
      </c:valAx>
      <c:catAx>
        <c:axId val="295974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5057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Что явилось причиной неофициального платежа по мнению таможни?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Таможенная стоимость</c:v>
                </c:pt>
                <c:pt idx="1">
                  <c:v>Вес груза</c:v>
                </c:pt>
                <c:pt idx="2">
                  <c:v>Экспертиза</c:v>
                </c:pt>
                <c:pt idx="3">
                  <c:v>Досмотр </c:v>
                </c:pt>
                <c:pt idx="4">
                  <c:v>Документы</c:v>
                </c:pt>
                <c:pt idx="5">
                  <c:v>Классификация товара</c:v>
                </c:pt>
                <c:pt idx="6">
                  <c:v>Другое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24</c:v>
                </c:pt>
                <c:pt idx="2">
                  <c:v>17</c:v>
                </c:pt>
                <c:pt idx="3">
                  <c:v>50</c:v>
                </c:pt>
                <c:pt idx="4">
                  <c:v>28</c:v>
                </c:pt>
                <c:pt idx="5">
                  <c:v>20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Какую сумму в</a:t>
            </a:r>
            <a:r>
              <a:rPr lang="ru-RU" baseline="0" dirty="0" smtClean="0"/>
              <a:t> эквиваленте </a:t>
            </a:r>
            <a:r>
              <a:rPr lang="en-US" baseline="0" dirty="0" smtClean="0"/>
              <a:t>$ </a:t>
            </a:r>
            <a:r>
              <a:rPr lang="ru-RU" dirty="0" smtClean="0"/>
              <a:t>Вам приходилось отдавать на посту в виде  неофициальных платежей?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100 $</c:v>
                </c:pt>
                <c:pt idx="1">
                  <c:v>100-300 $</c:v>
                </c:pt>
                <c:pt idx="2">
                  <c:v>300-1.000 $</c:v>
                </c:pt>
                <c:pt idx="3">
                  <c:v>1.000-10.000 $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20</c:v>
                </c:pt>
                <c:pt idx="2">
                  <c:v>16</c:v>
                </c:pt>
                <c:pt idx="3">
                  <c:v>16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5101600"/>
        <c:axId val="405099640"/>
      </c:barChart>
      <c:valAx>
        <c:axId val="40509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101600"/>
        <c:crosses val="autoZero"/>
        <c:crossBetween val="between"/>
      </c:valAx>
      <c:catAx>
        <c:axId val="40510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099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Сколько раз в году Вам приходилось отдавать неофициальные платежи на посту?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 раз</c:v>
                </c:pt>
                <c:pt idx="1">
                  <c:v>1-5 раз</c:v>
                </c:pt>
                <c:pt idx="2">
                  <c:v>Ежемесячно</c:v>
                </c:pt>
                <c:pt idx="3">
                  <c:v>Еженедельно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34</c:v>
                </c:pt>
                <c:pt idx="2">
                  <c:v>32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5098072"/>
        <c:axId val="405091408"/>
      </c:barChart>
      <c:valAx>
        <c:axId val="405091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098072"/>
        <c:crosses val="autoZero"/>
        <c:crossBetween val="between"/>
      </c:valAx>
      <c:catAx>
        <c:axId val="405098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0914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Кому Вам приходилось отдавать неофициально деньги на посту?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Посреднику (толкачу)</c:v>
                </c:pt>
                <c:pt idx="1">
                  <c:v>Таможеннику</c:v>
                </c:pt>
                <c:pt idx="2">
                  <c:v>Пограничнику</c:v>
                </c:pt>
                <c:pt idx="3">
                  <c:v>Карантинщику</c:v>
                </c:pt>
                <c:pt idx="4">
                  <c:v>Ветеринару</c:v>
                </c:pt>
                <c:pt idx="5">
                  <c:v>Кинологу</c:v>
                </c:pt>
                <c:pt idx="6">
                  <c:v>Медику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47</c:v>
                </c:pt>
                <c:pt idx="1">
                  <c:v>45</c:v>
                </c:pt>
                <c:pt idx="2">
                  <c:v>32</c:v>
                </c:pt>
                <c:pt idx="3">
                  <c:v>25</c:v>
                </c:pt>
                <c:pt idx="4">
                  <c:v>21</c:v>
                </c:pt>
                <c:pt idx="5">
                  <c:v>13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5736656"/>
        <c:axId val="415735872"/>
      </c:barChart>
      <c:valAx>
        <c:axId val="4157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736656"/>
        <c:crosses val="autoZero"/>
        <c:crossBetween val="between"/>
      </c:valAx>
      <c:catAx>
        <c:axId val="41573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735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3D3D1-39DB-4986-8453-494DEB59BA43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3223A-654F-4BBE-A8C4-3F5EDFA1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78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CB44B0-C0EB-459B-85ED-8C8EB04D0E08}" type="slidenum">
              <a:rPr lang="ru-RU" altLang="ru-RU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ru-RU" altLang="ru-RU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5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5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01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2495876" y="3276600"/>
            <a:ext cx="720025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154" y="1512889"/>
            <a:ext cx="2157694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 userDrawn="1"/>
        </p:nvCxnSpPr>
        <p:spPr>
          <a:xfrm>
            <a:off x="2495876" y="5345113"/>
            <a:ext cx="720025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496021" y="3276132"/>
            <a:ext cx="7200000" cy="206969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2000" b="1" baseline="0">
                <a:solidFill>
                  <a:srgbClr val="004A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593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370" y="141289"/>
            <a:ext cx="9510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 userDrawn="1"/>
        </p:nvCxnSpPr>
        <p:spPr>
          <a:xfrm>
            <a:off x="336595" y="684213"/>
            <a:ext cx="11518812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336595" y="6567488"/>
            <a:ext cx="11518812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1298121" y="6567488"/>
            <a:ext cx="65254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C9FA2262-B2DB-4322-90DD-D6CC925D5D1A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950215" y="6567489"/>
            <a:ext cx="4291572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17" name="Заголовок 6"/>
          <p:cNvSpPr>
            <a:spLocks noGrp="1"/>
          </p:cNvSpPr>
          <p:nvPr>
            <p:ph type="title"/>
          </p:nvPr>
        </p:nvSpPr>
        <p:spPr>
          <a:xfrm>
            <a:off x="336594" y="128199"/>
            <a:ext cx="10065638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412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5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5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13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8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99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2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4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37E03-17FF-4B00-8E8E-92B8E7F8B72B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5A83B-CE09-4575-8EE4-BB9A3002A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34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2"/>
          <p:cNvSpPr>
            <a:spLocks noGrp="1"/>
          </p:cNvSpPr>
          <p:nvPr>
            <p:ph type="title"/>
          </p:nvPr>
        </p:nvSpPr>
        <p:spPr bwMode="auto">
          <a:xfrm>
            <a:off x="2351882" y="3284538"/>
            <a:ext cx="7631112" cy="206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altLang="ru-RU" cap="all" dirty="0">
                <a:solidFill>
                  <a:srgbClr val="014A7B"/>
                </a:solidFill>
              </a:rPr>
              <a:t>РЕЗУЛЬТАТЫ </a:t>
            </a:r>
            <a:r>
              <a:rPr lang="ru-RU" altLang="ru-RU" cap="all" dirty="0" err="1" smtClean="0">
                <a:solidFill>
                  <a:srgbClr val="014A7B"/>
                </a:solidFill>
              </a:rPr>
              <a:t>анонимнОГО</a:t>
            </a:r>
            <a:r>
              <a:rPr lang="ru-RU" altLang="ru-RU" cap="all" dirty="0" smtClean="0">
                <a:solidFill>
                  <a:srgbClr val="014A7B"/>
                </a:solidFill>
              </a:rPr>
              <a:t> </a:t>
            </a:r>
            <a:r>
              <a:rPr lang="ru-RU" altLang="ru-RU" cap="all" dirty="0" err="1" smtClean="0">
                <a:solidFill>
                  <a:srgbClr val="014A7B"/>
                </a:solidFill>
              </a:rPr>
              <a:t>гугл-опросА</a:t>
            </a:r>
            <a:r>
              <a:rPr lang="ru-RU" altLang="ru-RU" cap="all" dirty="0" smtClean="0">
                <a:solidFill>
                  <a:srgbClr val="014A7B"/>
                </a:solidFill>
              </a:rPr>
              <a:t> </a:t>
            </a:r>
            <a:r>
              <a:rPr lang="ru-RU" altLang="ru-RU" cap="all" dirty="0">
                <a:solidFill>
                  <a:srgbClr val="014A7B"/>
                </a:solidFill>
              </a:rPr>
              <a:t>по вопросам коррупции при пересечении таможенной границы</a:t>
            </a:r>
            <a:endParaRPr lang="ru-RU" altLang="ru-RU" sz="3200" dirty="0">
              <a:solidFill>
                <a:srgbClr val="014A7B"/>
              </a:solidFill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4916486" y="5583148"/>
            <a:ext cx="21001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altLang="ru-RU" sz="1200" b="1" dirty="0" smtClean="0">
                <a:solidFill>
                  <a:srgbClr val="014A7B"/>
                </a:solidFill>
                <a:ea typeface="+mj-ea"/>
              </a:rPr>
              <a:t>г. Нур-Султан, май 2021 г.</a:t>
            </a:r>
            <a:endParaRPr lang="ru-RU" altLang="ru-RU" sz="1200" b="1" dirty="0">
              <a:solidFill>
                <a:srgbClr val="014A7B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680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281782" y="282575"/>
            <a:ext cx="802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dirty="0" smtClean="0">
                <a:solidFill>
                  <a:srgbClr val="024C7D"/>
                </a:solidFill>
              </a:rPr>
              <a:t>Анонимный </a:t>
            </a:r>
            <a:r>
              <a:rPr lang="ru-RU" altLang="ru-RU" sz="1600" b="1" dirty="0" err="1" smtClean="0">
                <a:solidFill>
                  <a:srgbClr val="024C7D"/>
                </a:solidFill>
              </a:rPr>
              <a:t>гугл</a:t>
            </a:r>
            <a:r>
              <a:rPr lang="ru-RU" altLang="ru-RU" sz="1600" b="1" dirty="0" smtClean="0">
                <a:solidFill>
                  <a:srgbClr val="024C7D"/>
                </a:solidFill>
              </a:rPr>
              <a:t>-опрос</a:t>
            </a:r>
            <a:endParaRPr lang="ru-RU" altLang="ru-RU" sz="1600" b="1" dirty="0">
              <a:solidFill>
                <a:srgbClr val="024C7D"/>
              </a:solidFill>
            </a:endParaRPr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731603"/>
              </p:ext>
            </p:extLst>
          </p:nvPr>
        </p:nvGraphicFramePr>
        <p:xfrm>
          <a:off x="838200" y="1425029"/>
          <a:ext cx="5118463" cy="373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329022"/>
              </p:ext>
            </p:extLst>
          </p:nvPr>
        </p:nvGraphicFramePr>
        <p:xfrm>
          <a:off x="6096000" y="1425029"/>
          <a:ext cx="5118463" cy="373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1782" y="5741646"/>
            <a:ext cx="11570584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Проведенным опросом охвачено </a:t>
            </a:r>
            <a:r>
              <a:rPr lang="ru-RU" sz="1400" b="1" dirty="0">
                <a:solidFill>
                  <a:srgbClr val="FFFF00"/>
                </a:solidFill>
              </a:rPr>
              <a:t>82% лиц, часто </a:t>
            </a:r>
            <a:r>
              <a:rPr lang="ru-RU" sz="1400" dirty="0">
                <a:solidFill>
                  <a:schemeClr val="bg1"/>
                </a:solidFill>
              </a:rPr>
              <a:t>перемещающих грузы через таможенную границу Казахстана.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75% подтвердили, что им </a:t>
            </a:r>
            <a:r>
              <a:rPr lang="ru-RU" sz="1400" b="1" dirty="0">
                <a:solidFill>
                  <a:srgbClr val="FFFF00"/>
                </a:solidFill>
              </a:rPr>
              <a:t>часто</a:t>
            </a:r>
            <a:r>
              <a:rPr lang="ru-RU" sz="1400" dirty="0">
                <a:solidFill>
                  <a:schemeClr val="bg1"/>
                </a:solidFill>
              </a:rPr>
              <a:t> приходится платить неофициально деньги на посту за ускорение прохождения границы.</a:t>
            </a:r>
          </a:p>
        </p:txBody>
      </p:sp>
    </p:spTree>
    <p:extLst>
      <p:ext uri="{BB962C8B-B14F-4D97-AF65-F5344CB8AC3E}">
        <p14:creationId xmlns:p14="http://schemas.microsoft.com/office/powerpoint/2010/main" val="26877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281782" y="282575"/>
            <a:ext cx="802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dirty="0" smtClean="0">
                <a:solidFill>
                  <a:srgbClr val="024C7D"/>
                </a:solidFill>
              </a:rPr>
              <a:t>Анонимный </a:t>
            </a:r>
            <a:r>
              <a:rPr lang="ru-RU" altLang="ru-RU" sz="1600" b="1" dirty="0" err="1" smtClean="0">
                <a:solidFill>
                  <a:srgbClr val="024C7D"/>
                </a:solidFill>
              </a:rPr>
              <a:t>гугл</a:t>
            </a:r>
            <a:r>
              <a:rPr lang="ru-RU" altLang="ru-RU" sz="1600" b="1" dirty="0" smtClean="0">
                <a:solidFill>
                  <a:srgbClr val="024C7D"/>
                </a:solidFill>
              </a:rPr>
              <a:t>-опрос</a:t>
            </a:r>
            <a:endParaRPr lang="ru-RU" altLang="ru-RU" sz="1600" b="1" dirty="0">
              <a:solidFill>
                <a:srgbClr val="024C7D"/>
              </a:solidFill>
            </a:endParaRPr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197496"/>
              </p:ext>
            </p:extLst>
          </p:nvPr>
        </p:nvGraphicFramePr>
        <p:xfrm>
          <a:off x="838200" y="1233438"/>
          <a:ext cx="5118463" cy="373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018100"/>
              </p:ext>
            </p:extLst>
          </p:nvPr>
        </p:nvGraphicFramePr>
        <p:xfrm>
          <a:off x="6096000" y="1233438"/>
          <a:ext cx="5118463" cy="373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782" y="5410717"/>
            <a:ext cx="11605418" cy="95410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В разрезе участков границы платили деньги неофициально</a:t>
            </a:r>
            <a:r>
              <a:rPr lang="ru-RU" sz="1400" dirty="0" smtClean="0">
                <a:solidFill>
                  <a:schemeClr val="bg1"/>
                </a:solidFill>
              </a:rPr>
              <a:t>: </a:t>
            </a:r>
            <a:r>
              <a:rPr lang="ru-RU" sz="1400" b="1" dirty="0" smtClean="0">
                <a:solidFill>
                  <a:srgbClr val="FFFF00"/>
                </a:solidFill>
              </a:rPr>
              <a:t>31</a:t>
            </a:r>
            <a:r>
              <a:rPr lang="ru-RU" sz="1400" b="1" dirty="0">
                <a:solidFill>
                  <a:srgbClr val="FFFF00"/>
                </a:solidFill>
              </a:rPr>
              <a:t>% - на границе с Китаем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b="1" dirty="0" smtClean="0">
                <a:solidFill>
                  <a:srgbClr val="FFFF00"/>
                </a:solidFill>
              </a:rPr>
              <a:t>49</a:t>
            </a:r>
            <a:r>
              <a:rPr lang="ru-RU" sz="1400" b="1" dirty="0">
                <a:solidFill>
                  <a:srgbClr val="FFFF00"/>
                </a:solidFill>
              </a:rPr>
              <a:t>% - с Узбекистаном</a:t>
            </a:r>
            <a:r>
              <a:rPr lang="ru-RU" sz="1400" dirty="0" smtClean="0">
                <a:solidFill>
                  <a:schemeClr val="bg1"/>
                </a:solidFill>
              </a:rPr>
              <a:t>, 20</a:t>
            </a:r>
            <a:r>
              <a:rPr lang="ru-RU" sz="1400" dirty="0">
                <a:solidFill>
                  <a:schemeClr val="bg1"/>
                </a:solidFill>
              </a:rPr>
              <a:t>% - с другими государствами (Кыргызстаном и Россией).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По видам таможенных </a:t>
            </a:r>
            <a:r>
              <a:rPr lang="ru-RU" sz="1400" dirty="0" smtClean="0">
                <a:solidFill>
                  <a:schemeClr val="bg1"/>
                </a:solidFill>
              </a:rPr>
              <a:t>операций неофициальные платежи составляют: </a:t>
            </a:r>
            <a:r>
              <a:rPr lang="ru-RU" sz="1400" b="1" dirty="0" smtClean="0">
                <a:solidFill>
                  <a:srgbClr val="FFFF00"/>
                </a:solidFill>
              </a:rPr>
              <a:t>32</a:t>
            </a:r>
            <a:r>
              <a:rPr lang="ru-RU" sz="1400" b="1" dirty="0">
                <a:solidFill>
                  <a:srgbClr val="FFFF00"/>
                </a:solidFill>
              </a:rPr>
              <a:t>% - импорт </a:t>
            </a:r>
            <a:r>
              <a:rPr lang="ru-RU" sz="1400" dirty="0">
                <a:solidFill>
                  <a:schemeClr val="bg1"/>
                </a:solidFill>
              </a:rPr>
              <a:t>(ввоз товаров в РК из третьих стран</a:t>
            </a:r>
            <a:r>
              <a:rPr lang="ru-RU" sz="1400" dirty="0" smtClean="0">
                <a:solidFill>
                  <a:schemeClr val="bg1"/>
                </a:solidFill>
              </a:rPr>
              <a:t>), 27</a:t>
            </a:r>
            <a:r>
              <a:rPr lang="ru-RU" sz="1400" dirty="0">
                <a:solidFill>
                  <a:schemeClr val="bg1"/>
                </a:solidFill>
              </a:rPr>
              <a:t>% - экспорт (вывоз товаров из РК в третьи страны</a:t>
            </a:r>
            <a:r>
              <a:rPr lang="ru-RU" sz="1400" dirty="0" smtClean="0">
                <a:solidFill>
                  <a:schemeClr val="bg1"/>
                </a:solidFill>
              </a:rPr>
              <a:t>), </a:t>
            </a:r>
            <a:r>
              <a:rPr lang="ru-RU" sz="1400" b="1" dirty="0" smtClean="0">
                <a:solidFill>
                  <a:srgbClr val="FFFF00"/>
                </a:solidFill>
              </a:rPr>
              <a:t>31</a:t>
            </a:r>
            <a:r>
              <a:rPr lang="ru-RU" sz="1400" b="1" dirty="0">
                <a:solidFill>
                  <a:srgbClr val="FFFF00"/>
                </a:solidFill>
              </a:rPr>
              <a:t>% - транзит </a:t>
            </a:r>
            <a:r>
              <a:rPr lang="ru-RU" sz="1400" dirty="0">
                <a:solidFill>
                  <a:schemeClr val="bg1"/>
                </a:solidFill>
              </a:rPr>
              <a:t>(через территорию РК в третьи страны</a:t>
            </a:r>
            <a:r>
              <a:rPr lang="ru-RU" sz="1400" dirty="0" smtClean="0">
                <a:solidFill>
                  <a:schemeClr val="bg1"/>
                </a:solidFill>
              </a:rPr>
              <a:t>), 10</a:t>
            </a:r>
            <a:r>
              <a:rPr lang="ru-RU" sz="1400" dirty="0">
                <a:solidFill>
                  <a:schemeClr val="bg1"/>
                </a:solidFill>
              </a:rPr>
              <a:t>% - внутренний транзит (по территории РК</a:t>
            </a:r>
            <a:r>
              <a:rPr lang="ru-RU" sz="1400" dirty="0" smtClean="0">
                <a:solidFill>
                  <a:schemeClr val="bg1"/>
                </a:solidFill>
              </a:rPr>
              <a:t>). 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281782" y="282575"/>
            <a:ext cx="802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dirty="0" smtClean="0">
                <a:solidFill>
                  <a:srgbClr val="024C7D"/>
                </a:solidFill>
              </a:rPr>
              <a:t>Анонимный </a:t>
            </a:r>
            <a:r>
              <a:rPr lang="ru-RU" altLang="ru-RU" sz="1600" b="1" dirty="0" err="1" smtClean="0">
                <a:solidFill>
                  <a:srgbClr val="024C7D"/>
                </a:solidFill>
              </a:rPr>
              <a:t>гугл</a:t>
            </a:r>
            <a:r>
              <a:rPr lang="ru-RU" altLang="ru-RU" sz="1600" b="1" dirty="0" smtClean="0">
                <a:solidFill>
                  <a:srgbClr val="024C7D"/>
                </a:solidFill>
              </a:rPr>
              <a:t>-опрос</a:t>
            </a:r>
            <a:endParaRPr lang="ru-RU" altLang="ru-RU" sz="1600" b="1" dirty="0">
              <a:solidFill>
                <a:srgbClr val="024C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783" y="5297511"/>
            <a:ext cx="11605418" cy="116955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По </a:t>
            </a:r>
            <a:r>
              <a:rPr lang="ru-RU" sz="1400" dirty="0">
                <a:solidFill>
                  <a:schemeClr val="bg1"/>
                </a:solidFill>
              </a:rPr>
              <a:t>категориям </a:t>
            </a:r>
            <a:r>
              <a:rPr lang="ru-RU" sz="1400" dirty="0" smtClean="0">
                <a:solidFill>
                  <a:schemeClr val="bg1"/>
                </a:solidFill>
              </a:rPr>
              <a:t>пунктов пропуска: </a:t>
            </a:r>
            <a:r>
              <a:rPr lang="ru-RU" sz="1400" b="1" dirty="0" smtClean="0">
                <a:solidFill>
                  <a:srgbClr val="FFFF00"/>
                </a:solidFill>
              </a:rPr>
              <a:t>72</a:t>
            </a:r>
            <a:r>
              <a:rPr lang="ru-RU" sz="1400" b="1" dirty="0">
                <a:solidFill>
                  <a:srgbClr val="FFFF00"/>
                </a:solidFill>
              </a:rPr>
              <a:t>% - на </a:t>
            </a:r>
            <a:r>
              <a:rPr lang="ru-RU" sz="1400" b="1" dirty="0" smtClean="0">
                <a:solidFill>
                  <a:srgbClr val="FFFF00"/>
                </a:solidFill>
              </a:rPr>
              <a:t>автомобильных</a:t>
            </a:r>
            <a:r>
              <a:rPr lang="ru-RU" sz="1400" dirty="0" smtClean="0">
                <a:solidFill>
                  <a:schemeClr val="bg1"/>
                </a:solidFill>
              </a:rPr>
              <a:t>, 30</a:t>
            </a:r>
            <a:r>
              <a:rPr lang="ru-RU" sz="1400" dirty="0">
                <a:solidFill>
                  <a:schemeClr val="bg1"/>
                </a:solidFill>
              </a:rPr>
              <a:t>% - на железнодорожных</a:t>
            </a:r>
            <a:r>
              <a:rPr lang="ru-RU" sz="1400" dirty="0" smtClean="0">
                <a:solidFill>
                  <a:schemeClr val="bg1"/>
                </a:solidFill>
              </a:rPr>
              <a:t>, 7</a:t>
            </a:r>
            <a:r>
              <a:rPr lang="ru-RU" sz="1400" dirty="0">
                <a:solidFill>
                  <a:schemeClr val="bg1"/>
                </a:solidFill>
              </a:rPr>
              <a:t>% - на морских/речных</a:t>
            </a:r>
            <a:r>
              <a:rPr lang="ru-RU" sz="1400" dirty="0" smtClean="0">
                <a:solidFill>
                  <a:schemeClr val="bg1"/>
                </a:solidFill>
              </a:rPr>
              <a:t>, 15</a:t>
            </a:r>
            <a:r>
              <a:rPr lang="ru-RU" sz="1400" dirty="0">
                <a:solidFill>
                  <a:schemeClr val="bg1"/>
                </a:solidFill>
              </a:rPr>
              <a:t>% - на воздушных</a:t>
            </a:r>
            <a:r>
              <a:rPr lang="ru-RU" sz="1400" dirty="0" smtClean="0">
                <a:solidFill>
                  <a:schemeClr val="bg1"/>
                </a:solidFill>
              </a:rPr>
              <a:t>, 14</a:t>
            </a:r>
            <a:r>
              <a:rPr lang="ru-RU" sz="1400" dirty="0">
                <a:solidFill>
                  <a:schemeClr val="bg1"/>
                </a:solidFill>
              </a:rPr>
              <a:t>% - на пешеходных.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bg1"/>
                </a:solidFill>
              </a:rPr>
              <a:t>Причины: 13</a:t>
            </a:r>
            <a:r>
              <a:rPr lang="ru-RU" sz="1400" dirty="0">
                <a:solidFill>
                  <a:schemeClr val="bg1"/>
                </a:solidFill>
              </a:rPr>
              <a:t>% - таможенная стоимость груза (несоответствие данных по мнению таможни</a:t>
            </a:r>
            <a:r>
              <a:rPr lang="ru-RU" sz="1400" dirty="0" smtClean="0">
                <a:solidFill>
                  <a:schemeClr val="bg1"/>
                </a:solidFill>
              </a:rPr>
              <a:t>), 24</a:t>
            </a:r>
            <a:r>
              <a:rPr lang="ru-RU" sz="1400" dirty="0">
                <a:solidFill>
                  <a:schemeClr val="bg1"/>
                </a:solidFill>
              </a:rPr>
              <a:t>% - </a:t>
            </a:r>
            <a:r>
              <a:rPr lang="ru-RU" sz="1400" dirty="0" smtClean="0">
                <a:solidFill>
                  <a:schemeClr val="bg1"/>
                </a:solidFill>
              </a:rPr>
              <a:t>вес </a:t>
            </a:r>
            <a:r>
              <a:rPr lang="ru-RU" sz="1400" dirty="0">
                <a:solidFill>
                  <a:schemeClr val="bg1"/>
                </a:solidFill>
              </a:rPr>
              <a:t>(несоответствие данных по мнению таможни</a:t>
            </a:r>
            <a:r>
              <a:rPr lang="ru-RU" sz="1400" dirty="0" smtClean="0">
                <a:solidFill>
                  <a:schemeClr val="bg1"/>
                </a:solidFill>
              </a:rPr>
              <a:t>), 17</a:t>
            </a:r>
            <a:r>
              <a:rPr lang="ru-RU" sz="1400" dirty="0">
                <a:solidFill>
                  <a:schemeClr val="bg1"/>
                </a:solidFill>
              </a:rPr>
              <a:t>% - </a:t>
            </a:r>
            <a:r>
              <a:rPr lang="ru-RU" sz="1400" dirty="0" smtClean="0">
                <a:solidFill>
                  <a:schemeClr val="bg1"/>
                </a:solidFill>
              </a:rPr>
              <a:t>экспертиза </a:t>
            </a:r>
            <a:r>
              <a:rPr lang="ru-RU" sz="1400" dirty="0">
                <a:solidFill>
                  <a:schemeClr val="bg1"/>
                </a:solidFill>
              </a:rPr>
              <a:t>(несоответствие данных по мнению таможни</a:t>
            </a:r>
            <a:r>
              <a:rPr lang="ru-RU" sz="1400" dirty="0" smtClean="0">
                <a:solidFill>
                  <a:schemeClr val="bg1"/>
                </a:solidFill>
              </a:rPr>
              <a:t>), </a:t>
            </a:r>
            <a:r>
              <a:rPr lang="ru-RU" sz="1400" b="1" dirty="0" smtClean="0">
                <a:solidFill>
                  <a:srgbClr val="FFFF00"/>
                </a:solidFill>
              </a:rPr>
              <a:t>50</a:t>
            </a:r>
            <a:r>
              <a:rPr lang="ru-RU" sz="1400" b="1" dirty="0">
                <a:solidFill>
                  <a:srgbClr val="FFFF00"/>
                </a:solidFill>
              </a:rPr>
              <a:t>% - </a:t>
            </a:r>
            <a:r>
              <a:rPr lang="ru-RU" sz="1400" b="1" dirty="0" smtClean="0">
                <a:solidFill>
                  <a:srgbClr val="FFFF00"/>
                </a:solidFill>
              </a:rPr>
              <a:t>досмотр </a:t>
            </a:r>
            <a:r>
              <a:rPr lang="ru-RU" sz="1400" dirty="0">
                <a:solidFill>
                  <a:schemeClr val="bg1"/>
                </a:solidFill>
              </a:rPr>
              <a:t>(настаивание таможни на </a:t>
            </a:r>
            <a:r>
              <a:rPr lang="ru-RU" sz="1400" dirty="0" smtClean="0">
                <a:solidFill>
                  <a:schemeClr val="bg1"/>
                </a:solidFill>
              </a:rPr>
              <a:t>досмотре), 28</a:t>
            </a:r>
            <a:r>
              <a:rPr lang="ru-RU" sz="1400" dirty="0">
                <a:solidFill>
                  <a:schemeClr val="bg1"/>
                </a:solidFill>
              </a:rPr>
              <a:t>% - </a:t>
            </a:r>
            <a:r>
              <a:rPr lang="ru-RU" sz="1400" dirty="0" smtClean="0">
                <a:solidFill>
                  <a:schemeClr val="bg1"/>
                </a:solidFill>
              </a:rPr>
              <a:t>документы </a:t>
            </a:r>
            <a:r>
              <a:rPr lang="ru-RU" sz="1400" dirty="0">
                <a:solidFill>
                  <a:schemeClr val="bg1"/>
                </a:solidFill>
              </a:rPr>
              <a:t>(несоответствие данных по мнению таможни</a:t>
            </a:r>
            <a:r>
              <a:rPr lang="ru-RU" sz="1400" dirty="0" smtClean="0">
                <a:solidFill>
                  <a:schemeClr val="bg1"/>
                </a:solidFill>
              </a:rPr>
              <a:t>), 20</a:t>
            </a:r>
            <a:r>
              <a:rPr lang="ru-RU" sz="1400" dirty="0">
                <a:solidFill>
                  <a:schemeClr val="bg1"/>
                </a:solidFill>
              </a:rPr>
              <a:t>% - классификация товаров (несоответствие данных по мнению таможни</a:t>
            </a:r>
            <a:r>
              <a:rPr lang="ru-RU" sz="1400" dirty="0" smtClean="0">
                <a:solidFill>
                  <a:schemeClr val="bg1"/>
                </a:solidFill>
              </a:rPr>
              <a:t>), 20</a:t>
            </a:r>
            <a:r>
              <a:rPr lang="ru-RU" sz="1400" dirty="0">
                <a:solidFill>
                  <a:schemeClr val="bg1"/>
                </a:solidFill>
              </a:rPr>
              <a:t>% - прочие.</a:t>
            </a:r>
          </a:p>
        </p:txBody>
      </p:sp>
      <p:graphicFrame>
        <p:nvGraphicFramePr>
          <p:cNvPr id="6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82250"/>
              </p:ext>
            </p:extLst>
          </p:nvPr>
        </p:nvGraphicFramePr>
        <p:xfrm>
          <a:off x="629194" y="1137655"/>
          <a:ext cx="5118463" cy="373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895848"/>
              </p:ext>
            </p:extLst>
          </p:nvPr>
        </p:nvGraphicFramePr>
        <p:xfrm>
          <a:off x="6035040" y="795240"/>
          <a:ext cx="5765074" cy="450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89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281782" y="282575"/>
            <a:ext cx="802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dirty="0" smtClean="0">
                <a:solidFill>
                  <a:srgbClr val="024C7D"/>
                </a:solidFill>
              </a:rPr>
              <a:t>Анонимный </a:t>
            </a:r>
            <a:r>
              <a:rPr lang="ru-RU" altLang="ru-RU" sz="1600" b="1" dirty="0" err="1" smtClean="0">
                <a:solidFill>
                  <a:srgbClr val="024C7D"/>
                </a:solidFill>
              </a:rPr>
              <a:t>гугл</a:t>
            </a:r>
            <a:r>
              <a:rPr lang="ru-RU" altLang="ru-RU" sz="1600" b="1" dirty="0" smtClean="0">
                <a:solidFill>
                  <a:srgbClr val="024C7D"/>
                </a:solidFill>
              </a:rPr>
              <a:t>-опрос</a:t>
            </a:r>
            <a:endParaRPr lang="ru-RU" altLang="ru-RU" sz="1600" b="1" dirty="0">
              <a:solidFill>
                <a:srgbClr val="024C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783" y="5558773"/>
            <a:ext cx="11605418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Размеры неофициальных платежей (в эквиваленте долларов США</a:t>
            </a:r>
            <a:r>
              <a:rPr lang="ru-RU" sz="1400" dirty="0" smtClean="0">
                <a:solidFill>
                  <a:schemeClr val="bg1"/>
                </a:solidFill>
              </a:rPr>
              <a:t>): </a:t>
            </a:r>
            <a:r>
              <a:rPr lang="ru-RU" sz="1400" b="1" dirty="0" smtClean="0">
                <a:solidFill>
                  <a:srgbClr val="FFFF00"/>
                </a:solidFill>
              </a:rPr>
              <a:t>30</a:t>
            </a:r>
            <a:r>
              <a:rPr lang="ru-RU" sz="1400" b="1" dirty="0">
                <a:solidFill>
                  <a:srgbClr val="FFFF00"/>
                </a:solidFill>
              </a:rPr>
              <a:t>% - до 100 долларов США</a:t>
            </a:r>
            <a:r>
              <a:rPr lang="ru-RU" sz="1400" dirty="0" smtClean="0">
                <a:solidFill>
                  <a:schemeClr val="bg1"/>
                </a:solidFill>
              </a:rPr>
              <a:t>, 20</a:t>
            </a:r>
            <a:r>
              <a:rPr lang="ru-RU" sz="1400" dirty="0">
                <a:solidFill>
                  <a:schemeClr val="bg1"/>
                </a:solidFill>
              </a:rPr>
              <a:t>% - от 100 до 300 долларов США</a:t>
            </a:r>
            <a:r>
              <a:rPr lang="ru-RU" sz="1400" dirty="0" smtClean="0">
                <a:solidFill>
                  <a:schemeClr val="bg1"/>
                </a:solidFill>
              </a:rPr>
              <a:t>, 16</a:t>
            </a:r>
            <a:r>
              <a:rPr lang="ru-RU" sz="1400" dirty="0">
                <a:solidFill>
                  <a:schemeClr val="bg1"/>
                </a:solidFill>
              </a:rPr>
              <a:t>% - от 300 до 1.000 долларов США</a:t>
            </a:r>
            <a:r>
              <a:rPr lang="ru-RU" sz="1400" dirty="0" smtClean="0">
                <a:solidFill>
                  <a:schemeClr val="bg1"/>
                </a:solidFill>
              </a:rPr>
              <a:t>, 16</a:t>
            </a:r>
            <a:r>
              <a:rPr lang="ru-RU" sz="1400" dirty="0">
                <a:solidFill>
                  <a:schemeClr val="bg1"/>
                </a:solidFill>
              </a:rPr>
              <a:t>% - от 1.000 до 10.000 долларов США</a:t>
            </a:r>
            <a:r>
              <a:rPr lang="ru-RU" sz="1400" dirty="0" smtClean="0">
                <a:solidFill>
                  <a:schemeClr val="bg1"/>
                </a:solidFill>
              </a:rPr>
              <a:t>, 18</a:t>
            </a:r>
            <a:r>
              <a:rPr lang="ru-RU" sz="1400" dirty="0">
                <a:solidFill>
                  <a:schemeClr val="bg1"/>
                </a:solidFill>
              </a:rPr>
              <a:t>% - иные.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Количество раз в году неофициальных платежей</a:t>
            </a:r>
            <a:r>
              <a:rPr lang="ru-RU" sz="1400" dirty="0" smtClean="0">
                <a:solidFill>
                  <a:schemeClr val="bg1"/>
                </a:solidFill>
              </a:rPr>
              <a:t>: 20</a:t>
            </a:r>
            <a:r>
              <a:rPr lang="ru-RU" sz="1400" dirty="0">
                <a:solidFill>
                  <a:schemeClr val="bg1"/>
                </a:solidFill>
              </a:rPr>
              <a:t>% - 1 раз в году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b="1" dirty="0" smtClean="0">
                <a:solidFill>
                  <a:srgbClr val="FFFF00"/>
                </a:solidFill>
              </a:rPr>
              <a:t>34</a:t>
            </a:r>
            <a:r>
              <a:rPr lang="ru-RU" sz="1400" b="1" dirty="0">
                <a:solidFill>
                  <a:srgbClr val="FFFF00"/>
                </a:solidFill>
              </a:rPr>
              <a:t>% - от 1-го до 5-и раз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b="1" dirty="0" smtClean="0">
                <a:solidFill>
                  <a:srgbClr val="FFFF00"/>
                </a:solidFill>
              </a:rPr>
              <a:t>32</a:t>
            </a:r>
            <a:r>
              <a:rPr lang="ru-RU" sz="1400" b="1" dirty="0">
                <a:solidFill>
                  <a:srgbClr val="FFFF00"/>
                </a:solidFill>
              </a:rPr>
              <a:t>% - ежемесячно</a:t>
            </a:r>
            <a:r>
              <a:rPr lang="ru-RU" sz="1400" dirty="0" smtClean="0">
                <a:solidFill>
                  <a:schemeClr val="bg1"/>
                </a:solidFill>
              </a:rPr>
              <a:t>, 14</a:t>
            </a:r>
            <a:r>
              <a:rPr lang="ru-RU" sz="1400" dirty="0">
                <a:solidFill>
                  <a:schemeClr val="bg1"/>
                </a:solidFill>
              </a:rPr>
              <a:t>% - еженедельно.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67275"/>
              </p:ext>
            </p:extLst>
          </p:nvPr>
        </p:nvGraphicFramePr>
        <p:xfrm>
          <a:off x="629194" y="963473"/>
          <a:ext cx="5257800" cy="373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223252"/>
              </p:ext>
            </p:extLst>
          </p:nvPr>
        </p:nvGraphicFramePr>
        <p:xfrm>
          <a:off x="6331130" y="963473"/>
          <a:ext cx="5468983" cy="428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48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281782" y="282575"/>
            <a:ext cx="802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dirty="0" smtClean="0">
                <a:solidFill>
                  <a:srgbClr val="024C7D"/>
                </a:solidFill>
              </a:rPr>
              <a:t>Анонимный </a:t>
            </a:r>
            <a:r>
              <a:rPr lang="ru-RU" altLang="ru-RU" sz="1600" b="1" dirty="0" err="1" smtClean="0">
                <a:solidFill>
                  <a:srgbClr val="024C7D"/>
                </a:solidFill>
              </a:rPr>
              <a:t>гугл</a:t>
            </a:r>
            <a:r>
              <a:rPr lang="ru-RU" altLang="ru-RU" sz="1600" b="1" dirty="0" smtClean="0">
                <a:solidFill>
                  <a:srgbClr val="024C7D"/>
                </a:solidFill>
              </a:rPr>
              <a:t>-опрос</a:t>
            </a:r>
            <a:endParaRPr lang="ru-RU" altLang="ru-RU" sz="1600" b="1" dirty="0">
              <a:solidFill>
                <a:srgbClr val="024C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783" y="5471683"/>
            <a:ext cx="11605418" cy="95410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Кому приходится отдавать неофициальные платежи на посту</a:t>
            </a:r>
            <a:r>
              <a:rPr lang="ru-RU" sz="1400" dirty="0" smtClean="0">
                <a:solidFill>
                  <a:schemeClr val="bg1"/>
                </a:solidFill>
              </a:rPr>
              <a:t>: 32</a:t>
            </a:r>
            <a:r>
              <a:rPr lang="ru-RU" sz="1400" dirty="0">
                <a:solidFill>
                  <a:schemeClr val="bg1"/>
                </a:solidFill>
              </a:rPr>
              <a:t>% - пограничнику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b="1" dirty="0" smtClean="0">
                <a:solidFill>
                  <a:srgbClr val="FFFF00"/>
                </a:solidFill>
              </a:rPr>
              <a:t>45</a:t>
            </a:r>
            <a:r>
              <a:rPr lang="ru-RU" sz="1400" b="1" dirty="0">
                <a:solidFill>
                  <a:srgbClr val="FFFF00"/>
                </a:solidFill>
              </a:rPr>
              <a:t>% - таможеннику</a:t>
            </a:r>
            <a:r>
              <a:rPr lang="ru-RU" sz="1400" dirty="0" smtClean="0">
                <a:solidFill>
                  <a:schemeClr val="bg1"/>
                </a:solidFill>
              </a:rPr>
              <a:t>, 21</a:t>
            </a:r>
            <a:r>
              <a:rPr lang="ru-RU" sz="1400" dirty="0">
                <a:solidFill>
                  <a:schemeClr val="bg1"/>
                </a:solidFill>
              </a:rPr>
              <a:t>% - ветеринару</a:t>
            </a:r>
            <a:r>
              <a:rPr lang="ru-RU" sz="1400" dirty="0" smtClean="0">
                <a:solidFill>
                  <a:schemeClr val="bg1"/>
                </a:solidFill>
              </a:rPr>
              <a:t>, 25</a:t>
            </a:r>
            <a:r>
              <a:rPr lang="ru-RU" sz="1400" dirty="0">
                <a:solidFill>
                  <a:schemeClr val="bg1"/>
                </a:solidFill>
              </a:rPr>
              <a:t>% - </a:t>
            </a:r>
            <a:r>
              <a:rPr lang="ru-RU" sz="1400" dirty="0" err="1">
                <a:solidFill>
                  <a:schemeClr val="bg1"/>
                </a:solidFill>
              </a:rPr>
              <a:t>карантинщику</a:t>
            </a:r>
            <a:r>
              <a:rPr lang="ru-RU" sz="1400" dirty="0" smtClean="0">
                <a:solidFill>
                  <a:schemeClr val="bg1"/>
                </a:solidFill>
              </a:rPr>
              <a:t>, 13</a:t>
            </a:r>
            <a:r>
              <a:rPr lang="ru-RU" sz="1400" dirty="0">
                <a:solidFill>
                  <a:schemeClr val="bg1"/>
                </a:solidFill>
              </a:rPr>
              <a:t>% - кинологу</a:t>
            </a:r>
            <a:r>
              <a:rPr lang="ru-RU" sz="1400" dirty="0" smtClean="0">
                <a:solidFill>
                  <a:schemeClr val="bg1"/>
                </a:solidFill>
              </a:rPr>
              <a:t>, 7</a:t>
            </a:r>
            <a:r>
              <a:rPr lang="ru-RU" sz="1400" dirty="0">
                <a:solidFill>
                  <a:schemeClr val="bg1"/>
                </a:solidFill>
              </a:rPr>
              <a:t>% - медику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b="1" dirty="0" smtClean="0">
                <a:solidFill>
                  <a:srgbClr val="FFFF00"/>
                </a:solidFill>
              </a:rPr>
              <a:t>47</a:t>
            </a:r>
            <a:r>
              <a:rPr lang="ru-RU" sz="1400" b="1" dirty="0">
                <a:solidFill>
                  <a:srgbClr val="FFFF00"/>
                </a:solidFill>
              </a:rPr>
              <a:t>% - посреднику</a:t>
            </a:r>
            <a:r>
              <a:rPr lang="ru-RU" sz="1400" dirty="0">
                <a:solidFill>
                  <a:schemeClr val="bg1"/>
                </a:solidFill>
              </a:rPr>
              <a:t> («толкачи», «</a:t>
            </a:r>
            <a:r>
              <a:rPr lang="ru-RU" sz="1400" dirty="0" err="1">
                <a:solidFill>
                  <a:schemeClr val="bg1"/>
                </a:solidFill>
              </a:rPr>
              <a:t>несуны</a:t>
            </a:r>
            <a:r>
              <a:rPr lang="ru-RU" sz="1400" dirty="0">
                <a:solidFill>
                  <a:schemeClr val="bg1"/>
                </a:solidFill>
              </a:rPr>
              <a:t>»).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Ответы на вопрос «Могли бы пройти таможенный пост без уплаты неофициальных платежей?» </a:t>
            </a:r>
            <a:r>
              <a:rPr lang="ru-RU" sz="1400" dirty="0" smtClean="0">
                <a:solidFill>
                  <a:schemeClr val="bg1"/>
                </a:solidFill>
              </a:rPr>
              <a:t>: </a:t>
            </a:r>
            <a:r>
              <a:rPr lang="ru-RU" sz="1400" b="1" dirty="0" smtClean="0">
                <a:solidFill>
                  <a:srgbClr val="FFFF00"/>
                </a:solidFill>
              </a:rPr>
              <a:t>55</a:t>
            </a:r>
            <a:r>
              <a:rPr lang="ru-RU" sz="1400" b="1" dirty="0">
                <a:solidFill>
                  <a:srgbClr val="FFFF00"/>
                </a:solidFill>
              </a:rPr>
              <a:t>% - «Без уплаты не пропустят</a:t>
            </a:r>
            <a:r>
              <a:rPr lang="ru-RU" sz="1400" b="1" dirty="0" smtClean="0">
                <a:solidFill>
                  <a:srgbClr val="FFFF00"/>
                </a:solidFill>
              </a:rPr>
              <a:t>»</a:t>
            </a:r>
            <a:r>
              <a:rPr lang="ru-RU" sz="1400" dirty="0" smtClean="0">
                <a:solidFill>
                  <a:schemeClr val="bg1"/>
                </a:solidFill>
              </a:rPr>
              <a:t>, 25</a:t>
            </a:r>
            <a:r>
              <a:rPr lang="ru-RU" sz="1400" dirty="0">
                <a:solidFill>
                  <a:schemeClr val="bg1"/>
                </a:solidFill>
              </a:rPr>
              <a:t>% - «Да, но мне надо быстрее</a:t>
            </a:r>
            <a:r>
              <a:rPr lang="ru-RU" sz="1400" dirty="0" smtClean="0">
                <a:solidFill>
                  <a:schemeClr val="bg1"/>
                </a:solidFill>
              </a:rPr>
              <a:t>», 20</a:t>
            </a:r>
            <a:r>
              <a:rPr lang="ru-RU" sz="1400" dirty="0">
                <a:solidFill>
                  <a:schemeClr val="bg1"/>
                </a:solidFill>
              </a:rPr>
              <a:t>% - «Нет, так мне выходит дешевле».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91131"/>
              </p:ext>
            </p:extLst>
          </p:nvPr>
        </p:nvGraphicFramePr>
        <p:xfrm>
          <a:off x="940525" y="1137647"/>
          <a:ext cx="5634446" cy="423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41686"/>
              </p:ext>
            </p:extLst>
          </p:nvPr>
        </p:nvGraphicFramePr>
        <p:xfrm>
          <a:off x="6679474" y="858974"/>
          <a:ext cx="5118463" cy="451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5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281782" y="282575"/>
            <a:ext cx="80200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600" b="1" dirty="0" smtClean="0">
                <a:solidFill>
                  <a:srgbClr val="024C7D"/>
                </a:solidFill>
              </a:rPr>
              <a:t>Анонимный </a:t>
            </a:r>
            <a:r>
              <a:rPr lang="ru-RU" altLang="ru-RU" sz="1600" b="1" dirty="0" err="1" smtClean="0">
                <a:solidFill>
                  <a:srgbClr val="024C7D"/>
                </a:solidFill>
              </a:rPr>
              <a:t>гугл</a:t>
            </a:r>
            <a:r>
              <a:rPr lang="ru-RU" altLang="ru-RU" sz="1600" b="1" dirty="0" smtClean="0">
                <a:solidFill>
                  <a:srgbClr val="024C7D"/>
                </a:solidFill>
              </a:rPr>
              <a:t>-опрос</a:t>
            </a:r>
            <a:endParaRPr lang="ru-RU" altLang="ru-RU" sz="1600" b="1" dirty="0">
              <a:solidFill>
                <a:srgbClr val="024C7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71452" y="1126105"/>
            <a:ext cx="9649098" cy="507831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FF00"/>
                </a:solidFill>
              </a:rPr>
              <a:t>Выводы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При </a:t>
            </a:r>
            <a:r>
              <a:rPr lang="ru-RU" dirty="0">
                <a:solidFill>
                  <a:srgbClr val="FFFF00"/>
                </a:solidFill>
              </a:rPr>
              <a:t>пересечении границ с коррупцией сталкиваются 90% всех участников ВЭД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2. Львиную </a:t>
            </a:r>
            <a:r>
              <a:rPr lang="ru-RU" dirty="0">
                <a:solidFill>
                  <a:srgbClr val="FFFF00"/>
                </a:solidFill>
              </a:rPr>
              <a:t>долю взяток 45% уплачивают таможенникам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3. Самым </a:t>
            </a:r>
            <a:r>
              <a:rPr lang="ru-RU" dirty="0">
                <a:solidFill>
                  <a:srgbClr val="FFFF00"/>
                </a:solidFill>
              </a:rPr>
              <a:t>коррумпированным 72% остается автомобильный вид транспорта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4. Коррупции </a:t>
            </a:r>
            <a:r>
              <a:rPr lang="ru-RU" dirty="0">
                <a:solidFill>
                  <a:srgbClr val="FFFF00"/>
                </a:solidFill>
              </a:rPr>
              <a:t>подвержены все виды перемещений (импорт, экспорт, транзит</a:t>
            </a:r>
            <a:r>
              <a:rPr lang="ru-RU" dirty="0" smtClean="0">
                <a:solidFill>
                  <a:srgbClr val="FFFF00"/>
                </a:solidFill>
              </a:rPr>
              <a:t>).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5. Пересечение </a:t>
            </a:r>
            <a:r>
              <a:rPr lang="ru-RU" dirty="0">
                <a:solidFill>
                  <a:srgbClr val="FFFF00"/>
                </a:solidFill>
              </a:rPr>
              <a:t>казахстанско-китайской (31%) и казахстанско-узбекской (49%) границ остается самыми коррумпированными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6. Взятки </a:t>
            </a:r>
            <a:r>
              <a:rPr lang="ru-RU" dirty="0">
                <a:solidFill>
                  <a:srgbClr val="FFFF00"/>
                </a:solidFill>
              </a:rPr>
              <a:t>на таможне предлагаются: за освобождение от досмотра (50%), проверка документов по стоимости, весу, классификации (28%), изменение веса (17</a:t>
            </a:r>
            <a:r>
              <a:rPr lang="ru-RU" dirty="0" smtClean="0">
                <a:solidFill>
                  <a:srgbClr val="FFFF00"/>
                </a:solidFill>
              </a:rPr>
              <a:t>%).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7. 50</a:t>
            </a:r>
            <a:r>
              <a:rPr lang="ru-RU" dirty="0">
                <a:solidFill>
                  <a:srgbClr val="FFFF00"/>
                </a:solidFill>
              </a:rPr>
              <a:t>% всех взяток составляют взятки до 300 </a:t>
            </a:r>
            <a:r>
              <a:rPr lang="ru-RU" dirty="0" err="1">
                <a:solidFill>
                  <a:srgbClr val="FFFF00"/>
                </a:solidFill>
              </a:rPr>
              <a:t>долл.США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658</Words>
  <Application>Microsoft Office PowerPoint</Application>
  <PresentationFormat>Широкоэкранный</PresentationFormat>
  <Paragraphs>44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think-cell Slide</vt:lpstr>
      <vt:lpstr>РЕЗУЛЬТАТЫ анонимнОГО гугл-опросА по вопросам коррупции при пересечении таможенной границы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Нурбаев Толеген Болатович</dc:creator>
  <cp:lastModifiedBy>Нурбаев Толеген Болатович</cp:lastModifiedBy>
  <cp:revision>66</cp:revision>
  <dcterms:created xsi:type="dcterms:W3CDTF">2021-03-26T11:01:45Z</dcterms:created>
  <dcterms:modified xsi:type="dcterms:W3CDTF">2021-05-19T10:31:48Z</dcterms:modified>
</cp:coreProperties>
</file>